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1" r:id="rId1"/>
  </p:sldMasterIdLst>
  <p:notesMasterIdLst>
    <p:notesMasterId r:id="rId9"/>
  </p:notesMasterIdLst>
  <p:handoutMasterIdLst>
    <p:handoutMasterId r:id="rId10"/>
  </p:handoutMasterIdLst>
  <p:sldIdLst>
    <p:sldId id="363" r:id="rId2"/>
    <p:sldId id="386" r:id="rId3"/>
    <p:sldId id="392" r:id="rId4"/>
    <p:sldId id="400" r:id="rId5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7" r:id="rId67"/>
    <p:sldId id="438" r:id="rId68"/>
    <p:sldId id="439" r:id="rId69"/>
    <p:sldId id="440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49" r:id="rId79"/>
    <p:sldId id="450" r:id="rId80"/>
    <p:sldId id="451" r:id="rId81"/>
    <p:sldId id="452" r:id="rId82"/>
    <p:sldId id="453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65" r:id="rId95"/>
    <p:sldId id="394" r:id="rId6"/>
    <p:sldId id="368" r:id="rId7"/>
    <p:sldId id="401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Light" panose="00000400000000000000" pitchFamily="2" charset="0"/>
      <p:regular r:id="rId21"/>
      <p: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E83"/>
    <a:srgbClr val="00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1B749-F0DD-7607-7E86-F57CF6A25793}" v="371" dt="2023-11-11T00:15:41.244"/>
    <p1510:client id="{1F435B59-E08F-4218-E3A0-7A6A708F2611}" v="490" dt="2023-11-10T23:53:39.706"/>
    <p1510:client id="{FC630498-0FF5-30A4-A652-1830A2F48652}" v="510" dt="2023-11-11T00:15:25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Relationship Id="rId19" Type="http://schemas.openxmlformats.org/officeDocument/2006/relationships/font" Target="fonts/font9.fntdata"/><Relationship Id="rId20" Type="http://schemas.openxmlformats.org/officeDocument/2006/relationships/font" Target="fonts/font10.fntdata"/><Relationship Id="rId21" Type="http://schemas.openxmlformats.org/officeDocument/2006/relationships/font" Target="fonts/font11.fntdata"/><Relationship Id="rId22" Type="http://schemas.openxmlformats.org/officeDocument/2006/relationships/font" Target="fonts/font12.fntdata"/><Relationship Id="rId23" Type="http://schemas.openxmlformats.org/officeDocument/2006/relationships/font" Target="fonts/font13.fntdata"/><Relationship Id="rId24" Type="http://schemas.openxmlformats.org/officeDocument/2006/relationships/font" Target="fonts/font14.fntdata"/><Relationship Id="rId25" Type="http://schemas.openxmlformats.org/officeDocument/2006/relationships/font" Target="fonts/font15.fntdata"/><Relationship Id="rId26" Type="http://schemas.openxmlformats.org/officeDocument/2006/relationships/font" Target="fonts/font16.fntdata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slide" Target="slides/slide15.xml"/><Relationship Id="rId40" Type="http://schemas.openxmlformats.org/officeDocument/2006/relationships/slide" Target="slides/slide16.xml"/><Relationship Id="rId41" Type="http://schemas.openxmlformats.org/officeDocument/2006/relationships/slide" Target="slides/slide17.xml"/><Relationship Id="rId42" Type="http://schemas.openxmlformats.org/officeDocument/2006/relationships/slide" Target="slides/slide18.xml"/><Relationship Id="rId43" Type="http://schemas.openxmlformats.org/officeDocument/2006/relationships/slide" Target="slides/slide19.xml"/><Relationship Id="rId44" Type="http://schemas.openxmlformats.org/officeDocument/2006/relationships/slide" Target="slides/slide20.xml"/><Relationship Id="rId45" Type="http://schemas.openxmlformats.org/officeDocument/2006/relationships/slide" Target="slides/slide21.xml"/><Relationship Id="rId46" Type="http://schemas.openxmlformats.org/officeDocument/2006/relationships/slide" Target="slides/slide22.xml"/><Relationship Id="rId47" Type="http://schemas.openxmlformats.org/officeDocument/2006/relationships/slide" Target="slides/slide23.xml"/><Relationship Id="rId48" Type="http://schemas.openxmlformats.org/officeDocument/2006/relationships/slide" Target="slides/slide24.xml"/><Relationship Id="rId49" Type="http://schemas.openxmlformats.org/officeDocument/2006/relationships/slide" Target="slides/slide25.xml"/><Relationship Id="rId50" Type="http://schemas.openxmlformats.org/officeDocument/2006/relationships/slide" Target="slides/slide26.xml"/><Relationship Id="rId51" Type="http://schemas.openxmlformats.org/officeDocument/2006/relationships/slide" Target="slides/slide27.xml"/><Relationship Id="rId52" Type="http://schemas.openxmlformats.org/officeDocument/2006/relationships/slide" Target="slides/slide28.xml"/><Relationship Id="rId53" Type="http://schemas.openxmlformats.org/officeDocument/2006/relationships/slide" Target="slides/slide29.xml"/><Relationship Id="rId54" Type="http://schemas.openxmlformats.org/officeDocument/2006/relationships/slide" Target="slides/slide30.xml"/><Relationship Id="rId55" Type="http://schemas.openxmlformats.org/officeDocument/2006/relationships/slide" Target="slides/slide31.xml"/><Relationship Id="rId56" Type="http://schemas.openxmlformats.org/officeDocument/2006/relationships/slide" Target="slides/slide32.xml"/><Relationship Id="rId57" Type="http://schemas.openxmlformats.org/officeDocument/2006/relationships/slide" Target="slides/slide33.xml"/><Relationship Id="rId58" Type="http://schemas.openxmlformats.org/officeDocument/2006/relationships/slide" Target="slides/slide34.xml"/><Relationship Id="rId59" Type="http://schemas.openxmlformats.org/officeDocument/2006/relationships/slide" Target="slides/slide35.xml"/><Relationship Id="rId60" Type="http://schemas.openxmlformats.org/officeDocument/2006/relationships/slide" Target="slides/slide36.xml"/><Relationship Id="rId61" Type="http://schemas.openxmlformats.org/officeDocument/2006/relationships/slide" Target="slides/slide37.xml"/><Relationship Id="rId62" Type="http://schemas.openxmlformats.org/officeDocument/2006/relationships/slide" Target="slides/slide38.xml"/><Relationship Id="rId63" Type="http://schemas.openxmlformats.org/officeDocument/2006/relationships/slide" Target="slides/slide39.xml"/><Relationship Id="rId64" Type="http://schemas.openxmlformats.org/officeDocument/2006/relationships/slide" Target="slides/slide40.xml"/><Relationship Id="rId65" Type="http://schemas.openxmlformats.org/officeDocument/2006/relationships/slide" Target="slides/slide41.xml"/><Relationship Id="rId66" Type="http://schemas.openxmlformats.org/officeDocument/2006/relationships/slide" Target="slides/slide42.xml"/><Relationship Id="rId67" Type="http://schemas.openxmlformats.org/officeDocument/2006/relationships/slide" Target="slides/slide43.xml"/><Relationship Id="rId68" Type="http://schemas.openxmlformats.org/officeDocument/2006/relationships/slide" Target="slides/slide44.xml"/><Relationship Id="rId69" Type="http://schemas.openxmlformats.org/officeDocument/2006/relationships/slide" Target="slides/slide45.xml"/><Relationship Id="rId70" Type="http://schemas.openxmlformats.org/officeDocument/2006/relationships/slide" Target="slides/slide46.xml"/><Relationship Id="rId71" Type="http://schemas.openxmlformats.org/officeDocument/2006/relationships/slide" Target="slides/slide47.xml"/><Relationship Id="rId72" Type="http://schemas.openxmlformats.org/officeDocument/2006/relationships/slide" Target="slides/slide48.xml"/><Relationship Id="rId73" Type="http://schemas.openxmlformats.org/officeDocument/2006/relationships/slide" Target="slides/slide49.xml"/><Relationship Id="rId74" Type="http://schemas.openxmlformats.org/officeDocument/2006/relationships/slide" Target="slides/slide50.xml"/><Relationship Id="rId75" Type="http://schemas.openxmlformats.org/officeDocument/2006/relationships/slide" Target="slides/slide51.xml"/><Relationship Id="rId76" Type="http://schemas.openxmlformats.org/officeDocument/2006/relationships/slide" Target="slides/slide52.xml"/><Relationship Id="rId77" Type="http://schemas.openxmlformats.org/officeDocument/2006/relationships/slide" Target="slides/slide53.xml"/><Relationship Id="rId78" Type="http://schemas.openxmlformats.org/officeDocument/2006/relationships/slide" Target="slides/slide54.xml"/><Relationship Id="rId79" Type="http://schemas.openxmlformats.org/officeDocument/2006/relationships/slide" Target="slides/slide55.xml"/><Relationship Id="rId80" Type="http://schemas.openxmlformats.org/officeDocument/2006/relationships/slide" Target="slides/slide56.xml"/><Relationship Id="rId81" Type="http://schemas.openxmlformats.org/officeDocument/2006/relationships/slide" Target="slides/slide57.xml"/><Relationship Id="rId82" Type="http://schemas.openxmlformats.org/officeDocument/2006/relationships/slide" Target="slides/slide58.xml"/><Relationship Id="rId83" Type="http://schemas.openxmlformats.org/officeDocument/2006/relationships/slide" Target="slides/slide59.xml"/><Relationship Id="rId84" Type="http://schemas.openxmlformats.org/officeDocument/2006/relationships/slide" Target="slides/slide60.xml"/><Relationship Id="rId85" Type="http://schemas.openxmlformats.org/officeDocument/2006/relationships/slide" Target="slides/slide61.xml"/><Relationship Id="rId86" Type="http://schemas.openxmlformats.org/officeDocument/2006/relationships/slide" Target="slides/slide62.xml"/><Relationship Id="rId87" Type="http://schemas.openxmlformats.org/officeDocument/2006/relationships/slide" Target="slides/slide63.xml"/><Relationship Id="rId88" Type="http://schemas.openxmlformats.org/officeDocument/2006/relationships/slide" Target="slides/slide64.xml"/><Relationship Id="rId89" Type="http://schemas.openxmlformats.org/officeDocument/2006/relationships/slide" Target="slides/slide65.xml"/><Relationship Id="rId90" Type="http://schemas.openxmlformats.org/officeDocument/2006/relationships/slide" Target="slides/slide66.xml"/><Relationship Id="rId91" Type="http://schemas.openxmlformats.org/officeDocument/2006/relationships/slide" Target="slides/slide67.xml"/><Relationship Id="rId92" Type="http://schemas.openxmlformats.org/officeDocument/2006/relationships/slide" Target="slides/slide68.xml"/><Relationship Id="rId93" Type="http://schemas.openxmlformats.org/officeDocument/2006/relationships/slide" Target="slides/slide69.xml"/><Relationship Id="rId94" Type="http://schemas.openxmlformats.org/officeDocument/2006/relationships/slide" Target="slides/slide70.xml"/><Relationship Id="rId95" Type="http://schemas.openxmlformats.org/officeDocument/2006/relationships/slide" Target="slides/slide7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A122207-1924-7B44-968E-907A7DA39A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616A6B-77D3-F145-8A3D-34D5C07D4A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ED4E4-B0E2-CB48-957B-8C910BEF3E7B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55031D-4AF3-B548-B4CF-C465CFE10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5FB243-6E96-D14C-ABF0-FC6DC31F32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946CD-518F-2241-8E9D-BC0689CD5D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6283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E1287-D675-447B-AE73-48810DAD6A28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BEDF8-3E2F-49DB-B0A8-31C4BDDF1D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0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1A65F-065E-0E4F-8DB3-BA709AD21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80D82F-D67F-A141-92A0-566DF8E93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56E475-B8F6-F04B-A07F-C9F72BE1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3CBD8-5D04-0644-8CF1-8D35275C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980A8-E8FF-074F-8CCC-5FCF41B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013019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9CE0D-2E6D-714D-9E88-6DD59E35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18C866-B3FC-F345-8084-18A09A03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72BF7B-9130-E84A-AA34-FC597254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F1271-4981-284C-B43D-94F94912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5A7D51-81A4-624E-B184-8B87DF4D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5279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7563E-F205-114A-B99A-86BD444D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DF7169-3360-7A48-BEB9-D5C71FE60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6353D8-E3F6-AD4B-9374-C99F9258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E2281-CDBB-C148-AD34-1C6A80B99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4DB3C2-B0E4-094B-9454-9016B907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636793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0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86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61560" y="0"/>
            <a:ext cx="303044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FB99C-B64D-5A45-9F84-C83F64DA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6F7F60-9505-BA47-B606-54CBC162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C96688-8A46-674E-A2CE-CF2C3E3E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590CF-60E0-2F46-AF52-0B16A9BE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782B5-3B17-7645-8418-E50B9C0B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94533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3EAEC-63E0-4A45-B951-EDD43CD0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30C38-519E-574B-8D01-67D26D047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4613CD-2970-E44C-A820-BDF6F4F1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10234A-4C44-A44D-9DD5-FADD4535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2003C9-DFA0-F846-BCC1-68173D56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48612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1BF43-DCC3-134F-AB0C-E5FDDB07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2A5695-C794-8C41-B5D9-9071FFDD1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439F7E-C46D-6648-9720-E1B64FA49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94CA60-FD04-5A4F-8DC0-2AB35896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C11C3-764A-7E4D-8FE7-2474F6C5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3C0CF3-D7CF-5A4D-9150-51D11D35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82265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9D99E-124A-2847-BBCC-A4B2EA13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611F2F-6AAB-854E-AE09-5CCF2A15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8B87A5-AE3E-134F-836B-9E0A684B2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13F617-5B6C-A547-B415-0C6FC97FE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DCBFBD-ED35-B247-8E78-7EC66ED6C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D6349D3-A052-AD4E-AF7E-EDBACF0F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702588-A8DF-E74D-8390-36094717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97DE5D-D17E-034D-A7E4-A29F3AD8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7314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9485D-3332-D741-A942-1E7FE2DA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2EFFE9-A8D5-5043-95FC-8C16BC54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7D4833-2C40-934E-9992-5606E613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FF2AB3-020D-C44C-BB32-BF570FAD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12340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98980A-14DD-0C41-9660-D0BC76B3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78F045-B1D7-E44F-954B-271AB399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989D47-6745-DE44-B066-AF9502F6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90887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22A6-1324-824D-BC0B-FD9B7EB9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3620D2-4F11-374E-AC26-ED0B086E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1CE68-9116-C144-B870-2A2D4243F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D3A9E-39C6-974F-88F8-BC579DB3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F574-E717-1C4A-96FE-B1128125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F33687-F14A-5045-BCD2-A8374F51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97601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94FE6-03B3-9D4B-B758-DFB67456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9E6346F-9B65-8A47-A47F-1C1777A50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0462B6-1BD2-B843-953C-1971D524F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C845-933C-AC4D-992F-E34F674A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596F-E2CB-8248-B6B3-82A8CAECB84D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8AB7D-39F6-DE4D-8171-0E0E6E68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C120CF-CE99-2A46-ADEB-8C1A08DC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C9CF8-EA09-F04D-A59A-DC9C6B8434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2472323"/>
      </p:ext>
    </p:extLst>
  </p:cSld>
  <p:clrMapOvr>
    <a:masterClrMapping/>
  </p:clrMapOvr>
  <p:hf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6C3F38-BFCA-4144-9224-A3D58D57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7D943E-AD7A-6942-896A-7369D6BA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92690-3FC9-504C-B362-82C9F1D2B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13398-99C7-8944-84F3-5211761214DC}" type="datetimeFigureOut">
              <a:rPr lang="es-ES_tradnl" smtClean="0"/>
              <a:t>25/11/2023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5BEC62-BC32-B948-8A28-C1D49CA4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56087-A5CB-A146-9AA8-ADC0B2329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DCC18-FB06-174D-9F20-8669B10031F1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28837F-42D4-4E49-8CF2-57E98918C75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60000" y="360000"/>
            <a:ext cx="462921" cy="462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B4F1A4-EDCC-C346-995E-2FD1103F18A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16200000">
            <a:off x="360000" y="6035079"/>
            <a:ext cx="462921" cy="4629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485AA0-345D-9546-B997-9AD0359DFEF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flipH="1">
            <a:off x="11369079" y="360000"/>
            <a:ext cx="462921" cy="4629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ED5970E-444E-7245-8025-E9B039D002E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 flipH="1">
            <a:off x="11369079" y="6035079"/>
            <a:ext cx="462921" cy="4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7.emf"/><Relationship Id="rId4" Type="http://schemas.openxmlformats.org/officeDocument/2006/relationships/image" Target="../media/image8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emf"/><Relationship Id="rId3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4C8F05F-1AD3-DD46-88B3-678A25D0E3D3}"/>
              </a:ext>
            </a:extLst>
          </p:cNvPr>
          <p:cNvSpPr txBox="1"/>
          <p:nvPr/>
        </p:nvSpPr>
        <p:spPr>
          <a:xfrm>
            <a:off x="4087145" y="4532882"/>
            <a:ext cx="4017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>
                <a:solidFill>
                  <a:srgbClr val="263E83"/>
                </a:solidFill>
                <a:latin typeface="Montserrat" pitchFamily="2" charset="77"/>
              </a:rPr>
              <a:t>Mesa de Servicio</a:t>
            </a:r>
          </a:p>
          <a:p>
            <a:pPr algn="ctr"/>
            <a:r>
              <a:rPr lang="es-ES_tradnl" sz="1400">
                <a:solidFill>
                  <a:srgbClr val="263E83"/>
                </a:solidFill>
                <a:latin typeface="Montserrat" pitchFamily="2" charset="77"/>
              </a:rPr>
              <a:t>abel.quispe@distral.com.pe</a:t>
            </a:r>
          </a:p>
          <a:p>
            <a:pPr algn="ctr"/>
            <a:r>
              <a:rPr lang="es-ES_tradnl" sz="1400">
                <a:solidFill>
                  <a:srgbClr val="263E83"/>
                </a:solidFill>
                <a:latin typeface="Montserrat" pitchFamily="2" charset="77"/>
              </a:rPr>
              <a:t>juan.lazaro@distral.com.pe</a:t>
            </a:r>
          </a:p>
          <a:p>
            <a:pPr algn="ctr"/>
            <a:endParaRPr lang="es-ES_tradnl" sz="1400" b="1" i="1">
              <a:solidFill>
                <a:srgbClr val="263E83"/>
              </a:solidFill>
              <a:latin typeface="Montserrat" pitchFamily="2" charset="77"/>
            </a:endParaRPr>
          </a:p>
          <a:p>
            <a:pPr algn="ctr"/>
            <a:r>
              <a:rPr lang="es-ES_tradnl" sz="1400" b="1" i="1">
                <a:solidFill>
                  <a:srgbClr val="263E83"/>
                </a:solidFill>
                <a:latin typeface="Montserrat" pitchFamily="2" charset="77"/>
              </a:rPr>
              <a:t>Cloud </a:t>
            </a:r>
            <a:r>
              <a:rPr lang="es-ES_tradnl" sz="1400" b="1" i="1" err="1">
                <a:solidFill>
                  <a:srgbClr val="263E83"/>
                </a:solidFill>
                <a:latin typeface="Montserrat" pitchFamily="2" charset="77"/>
              </a:rPr>
              <a:t>Operation</a:t>
            </a:r>
            <a:r>
              <a:rPr lang="es-ES_tradnl" sz="1400" b="1" i="1">
                <a:solidFill>
                  <a:srgbClr val="263E83"/>
                </a:solidFill>
                <a:latin typeface="Montserrat" pitchFamily="2" charset="77"/>
              </a:rPr>
              <a:t> Center</a:t>
            </a:r>
          </a:p>
          <a:p>
            <a:pPr algn="ctr"/>
            <a:endParaRPr lang="es-ES_tradnl" sz="2000">
              <a:solidFill>
                <a:srgbClr val="263E83"/>
              </a:solidFill>
              <a:latin typeface="Montserrat" pitchFamily="2" charset="77"/>
            </a:endParaRPr>
          </a:p>
          <a:p>
            <a:pPr algn="ctr"/>
            <a:r>
              <a:rPr lang="es-ES_tradnl" sz="1600" i="1">
                <a:solidFill>
                  <a:srgbClr val="263E83"/>
                </a:solidFill>
                <a:latin typeface="Montserrat" pitchFamily="2" charset="77"/>
              </a:rPr>
              <a:t>Innovación y Transformación </a:t>
            </a:r>
            <a:r>
              <a:rPr lang="es-ES_tradnl" sz="1600" i="1" err="1">
                <a:solidFill>
                  <a:srgbClr val="263E83"/>
                </a:solidFill>
                <a:latin typeface="Montserrat" pitchFamily="2" charset="77"/>
              </a:rPr>
              <a:t>DIgital</a:t>
            </a:r>
            <a:endParaRPr lang="es-ES_tradnl" sz="1600" i="1">
              <a:solidFill>
                <a:srgbClr val="263E83"/>
              </a:solidFill>
              <a:latin typeface="Montserrat" pitchFamily="2" charset="77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663FE74-C7CA-4505-800B-5EA72EEF176E}"/>
              </a:ext>
            </a:extLst>
          </p:cNvPr>
          <p:cNvSpPr txBox="1"/>
          <p:nvPr/>
        </p:nvSpPr>
        <p:spPr>
          <a:xfrm>
            <a:off x="1877250" y="798698"/>
            <a:ext cx="8437548" cy="907933"/>
          </a:xfrm>
          <a:prstGeom prst="rect">
            <a:avLst/>
          </a:prstGeom>
          <a:noFill/>
        </p:spPr>
        <p:txBody>
          <a:bodyPr wrap="none" lIns="45711" tIns="22856" rIns="45711" bIns="22856" rtlCol="0" anchor="t">
            <a:spAutoFit/>
          </a:bodyPr>
          <a:lstStyle/>
          <a:p>
            <a:pPr algn="ctr"/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Sprint </a:t>
            </a:r>
            <a:r>
              <a:rPr lang="es-ES" sz="2800" b="1" spc="200" dirty="0" err="1">
                <a:solidFill>
                  <a:srgbClr val="263E83"/>
                </a:solidFill>
                <a:latin typeface="Montserrat"/>
                <a:ea typeface="Lato"/>
                <a:cs typeface="Lato"/>
              </a:rPr>
              <a:t>Review</a:t>
            </a:r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 Operacional – 10/11/2023</a:t>
            </a:r>
            <a:endParaRPr lang="es-ES" sz="2800" b="1" spc="200" dirty="0">
              <a:solidFill>
                <a:srgbClr val="263E83"/>
              </a:solidFill>
              <a:latin typeface="Montserrat" panose="00000500000000000000" pitchFamily="50" charset="0"/>
              <a:ea typeface="Lato" charset="0"/>
              <a:cs typeface="Lato" charset="0"/>
            </a:endParaRPr>
          </a:p>
          <a:p>
            <a:pPr algn="ctr"/>
            <a:r>
              <a:rPr lang="es-ES" sz="2800" b="1" spc="200" dirty="0">
                <a:solidFill>
                  <a:srgbClr val="263E83"/>
                </a:solidFill>
                <a:latin typeface="Montserrat"/>
                <a:ea typeface="Lato"/>
                <a:cs typeface="Lato"/>
              </a:rPr>
              <a:t>#IBK-RPA</a:t>
            </a:r>
            <a:endParaRPr lang="es-ES_tradnl" sz="2800" b="1" spc="200" dirty="0">
              <a:solidFill>
                <a:srgbClr val="263E83"/>
              </a:solidFill>
              <a:latin typeface="Montserrat"/>
              <a:ea typeface="Lato"/>
              <a:cs typeface="La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84BA4A-654F-531F-FCE8-6D4154D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35" y="2540858"/>
            <a:ext cx="5019726" cy="9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FA5631E-59CC-CB7D-A194-83AA88E43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629" y="5674223"/>
            <a:ext cx="1618062" cy="6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ARPI203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ARPI138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ARPI143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ARPI141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ARPI120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ARPI118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ARPI216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ARPI258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ARPI259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ARPI119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933865" y="639458"/>
            <a:ext cx="2346137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Agenda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99410" y="2522856"/>
            <a:ext cx="421406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latin typeface="Montserrat" pitchFamily="2" charset="77"/>
                <a:ea typeface="Lato Light" charset="0"/>
                <a:cs typeface="Lato Light" charset="0"/>
              </a:rPr>
              <a:t>Inventario </a:t>
            </a:r>
            <a:r>
              <a:rPr lang="es-ES_tradnl" sz="1400" err="1">
                <a:latin typeface="Montserrat" pitchFamily="2" charset="77"/>
                <a:ea typeface="Lato Light" charset="0"/>
                <a:cs typeface="Lato Light" charset="0"/>
              </a:rPr>
              <a:t>ARPIs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585" y="2186435"/>
            <a:ext cx="461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699410" y="3759759"/>
            <a:ext cx="462017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latin typeface="Montserrat" pitchFamily="2" charset="77"/>
                <a:ea typeface="Lato Light" charset="0"/>
                <a:cs typeface="Lato Light" charset="0"/>
              </a:rPr>
              <a:t>Indicadores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435" y="3422024"/>
            <a:ext cx="622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1670400" y="5033992"/>
            <a:ext cx="4214068" cy="3464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Reportes de Operación 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037" y="4696257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45957E9-8CF4-42FC-9570-6C9C3F5A18C1}"/>
              </a:ext>
            </a:extLst>
          </p:cNvPr>
          <p:cNvSpPr txBox="1">
            <a:spLocks/>
          </p:cNvSpPr>
          <p:nvPr/>
        </p:nvSpPr>
        <p:spPr>
          <a:xfrm>
            <a:off x="7394925" y="2524170"/>
            <a:ext cx="4214068" cy="3464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Facturación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E460F8BB-3BA8-47C7-A563-BEB253E76EAB}"/>
              </a:ext>
            </a:extLst>
          </p:cNvPr>
          <p:cNvSpPr txBox="1"/>
          <p:nvPr/>
        </p:nvSpPr>
        <p:spPr>
          <a:xfrm>
            <a:off x="6491693" y="2186435"/>
            <a:ext cx="692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65888CB-0D46-47B8-907F-BFF69DAB14DC}"/>
              </a:ext>
            </a:extLst>
          </p:cNvPr>
          <p:cNvSpPr txBox="1">
            <a:spLocks/>
          </p:cNvSpPr>
          <p:nvPr/>
        </p:nvSpPr>
        <p:spPr>
          <a:xfrm>
            <a:off x="7394925" y="3759759"/>
            <a:ext cx="4214068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MX" sz="1400">
                <a:latin typeface="Montserrat" pitchFamily="2" charset="77"/>
                <a:ea typeface="Lato Light" charset="0"/>
                <a:cs typeface="Lato Light" charset="0"/>
              </a:rPr>
              <a:t>Incidencias/Requerimientos</a:t>
            </a:r>
            <a:endParaRPr lang="es-ES_tradnl" sz="1400">
              <a:latin typeface="Montserrat" pitchFamily="2" charset="77"/>
              <a:ea typeface="Lato Light" charset="0"/>
              <a:cs typeface="Lato Light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CC311B74-69E7-451A-8CB4-1CC15367C3F6}"/>
              </a:ext>
            </a:extLst>
          </p:cNvPr>
          <p:cNvSpPr txBox="1"/>
          <p:nvPr/>
        </p:nvSpPr>
        <p:spPr>
          <a:xfrm>
            <a:off x="6527760" y="3422024"/>
            <a:ext cx="620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rgbClr val="263E83">
                    <a:alpha val="50000"/>
                  </a:srgbClr>
                </a:solidFill>
                <a:latin typeface="Montserrat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11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ARPI126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ARPI266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ARPI274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ARPI234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ARPI185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ARPI177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ARPI092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ARPI101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ARPI046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ARPI093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518474" y="609961"/>
            <a:ext cx="4991093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Inventario </a:t>
            </a:r>
            <a:r>
              <a:rPr lang="es-ES_tradnl" sz="4000" b="1" spc="200" err="1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ARPIs</a:t>
            </a:r>
            <a:endParaRPr lang="es-ES_tradnl" sz="4000" b="1" spc="200">
              <a:solidFill>
                <a:srgbClr val="263E83"/>
              </a:solidFill>
              <a:latin typeface="Montserrat" panose="000005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4748F9-20F1-4247-8D56-C864EC825CA9}"/>
              </a:ext>
            </a:extLst>
          </p:cNvPr>
          <p:cNvSpPr txBox="1">
            <a:spLocks/>
          </p:cNvSpPr>
          <p:nvPr/>
        </p:nvSpPr>
        <p:spPr>
          <a:xfrm>
            <a:off x="822713" y="1382014"/>
            <a:ext cx="4482990" cy="35558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SzPct val="80000"/>
            </a:pPr>
            <a:r>
              <a:rPr lang="es-MX" sz="1200" b="1">
                <a:latin typeface="Montserrat" pitchFamily="2" charset="77"/>
              </a:rPr>
              <a:t>Cuenta: </a:t>
            </a:r>
            <a:r>
              <a:rPr lang="es-MX" sz="1200" i="1" err="1">
                <a:latin typeface="Montserrat" pitchFamily="2" charset="77"/>
              </a:rPr>
              <a:t>interbankpe-rpaprd</a:t>
            </a:r>
            <a:endParaRPr lang="es-MX" sz="1200" i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489213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ARPI281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ARPI286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ARPI188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ARPI168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ARPI190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ARPI217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ARPI221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ARPI227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ARPI229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ARPI248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E7D503C2-2171-C747-A8C6-1C128695480F}"/>
              </a:ext>
            </a:extLst>
          </p:cNvPr>
          <p:cNvSpPr>
            <a:spLocks/>
          </p:cNvSpPr>
          <p:nvPr/>
        </p:nvSpPr>
        <p:spPr bwMode="auto">
          <a:xfrm>
            <a:off x="628185" y="1260118"/>
            <a:ext cx="3029676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defTabSz="2286000">
              <a:lnSpc>
                <a:spcPts val="4000"/>
              </a:lnSpc>
            </a:pPr>
            <a:r>
              <a:rPr lang="en-US" sz="3000" b="1" spc="250">
                <a:solidFill>
                  <a:srgbClr val="263E83"/>
                </a:solidFill>
                <a:latin typeface="Montserrat" panose="00000500000000000000" pitchFamily="50" charset="0"/>
                <a:ea typeface="Lato Black" charset="0"/>
                <a:cs typeface="Lato Black" charset="0"/>
                <a:sym typeface="Bebas Neue" charset="0"/>
              </a:rPr>
              <a:t>#Indicadores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0C76DE-EEC4-8741-A6E9-B6CBDC7821EB}"/>
              </a:ext>
            </a:extLst>
          </p:cNvPr>
          <p:cNvSpPr txBox="1">
            <a:spLocks/>
          </p:cNvSpPr>
          <p:nvPr/>
        </p:nvSpPr>
        <p:spPr>
          <a:xfrm>
            <a:off x="628186" y="1702759"/>
            <a:ext cx="2843490" cy="3965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_tradnl" sz="1400" b="1">
                <a:solidFill>
                  <a:srgbClr val="263E83"/>
                </a:solidFill>
                <a:latin typeface="Montserrat" pitchFamily="2" charset="77"/>
                <a:ea typeface="Lato Light" charset="0"/>
                <a:cs typeface="Lato Light" charset="0"/>
              </a:rPr>
              <a:t>Ambiente de Producción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C7C6E4-2245-8E49-988F-C991C66F4666}"/>
              </a:ext>
            </a:extLst>
          </p:cNvPr>
          <p:cNvSpPr txBox="1"/>
          <p:nvPr/>
        </p:nvSpPr>
        <p:spPr>
          <a:xfrm>
            <a:off x="5665323" y="35288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2157CD-6BE0-485A-BD96-37BF3D856293}"/>
              </a:ext>
            </a:extLst>
          </p:cNvPr>
          <p:cNvSpPr/>
          <p:nvPr/>
        </p:nvSpPr>
        <p:spPr>
          <a:xfrm>
            <a:off x="1696644" y="3217361"/>
            <a:ext cx="2619839" cy="86113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100%</a:t>
            </a:r>
          </a:p>
          <a:p>
            <a:pPr algn="ctr"/>
            <a:r>
              <a:rPr lang="es-PE" err="1"/>
              <a:t>Disponibildiad</a:t>
            </a:r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42F893-8D55-4C8A-8510-FA59A149B454}"/>
              </a:ext>
            </a:extLst>
          </p:cNvPr>
          <p:cNvSpPr/>
          <p:nvPr/>
        </p:nvSpPr>
        <p:spPr>
          <a:xfrm>
            <a:off x="1696643" y="4281230"/>
            <a:ext cx="2619839" cy="8611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196 </a:t>
            </a:r>
            <a:r>
              <a:rPr lang="es-PE" err="1"/>
              <a:t>vCPU</a:t>
            </a:r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B0BC41-20CC-4B82-B312-0556EB9420CF}"/>
              </a:ext>
            </a:extLst>
          </p:cNvPr>
          <p:cNvSpPr/>
          <p:nvPr/>
        </p:nvSpPr>
        <p:spPr>
          <a:xfrm>
            <a:off x="4540134" y="3217361"/>
            <a:ext cx="2619839" cy="8611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100 Mbit/s Tráfico</a:t>
            </a:r>
          </a:p>
          <a:p>
            <a:pPr algn="ctr"/>
            <a:r>
              <a:rPr lang="es-PE"/>
              <a:t>Ancho de Banda</a:t>
            </a:r>
          </a:p>
        </p:txBody>
      </p:sp>
      <p:pic>
        <p:nvPicPr>
          <p:cNvPr id="2050" name="Picture 2" descr="Huawei Cloud - NW Consulting Services">
            <a:extLst>
              <a:ext uri="{FF2B5EF4-FFF2-40B4-BE49-F238E27FC236}">
                <a16:creationId xmlns:a16="http://schemas.microsoft.com/office/drawing/2014/main" id="{79642F7B-F399-4716-B134-E70E95C0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65" y="1266867"/>
            <a:ext cx="3029677" cy="6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6745AFD-06A6-45BD-9158-84A86D97FFAA}"/>
              </a:ext>
            </a:extLst>
          </p:cNvPr>
          <p:cNvSpPr txBox="1">
            <a:spLocks/>
          </p:cNvSpPr>
          <p:nvPr/>
        </p:nvSpPr>
        <p:spPr>
          <a:xfrm>
            <a:off x="628185" y="2099312"/>
            <a:ext cx="4482990" cy="355581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SzPct val="80000"/>
            </a:pPr>
            <a:r>
              <a:rPr lang="es-MX" sz="1200" i="1">
                <a:latin typeface="Montserrat"/>
              </a:rPr>
              <a:t>Periodo: 01/11/2023 – 10/11/2023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637750-EA3C-4530-AD88-A12B0A770D09}"/>
              </a:ext>
            </a:extLst>
          </p:cNvPr>
          <p:cNvSpPr/>
          <p:nvPr/>
        </p:nvSpPr>
        <p:spPr>
          <a:xfrm>
            <a:off x="4540134" y="4272258"/>
            <a:ext cx="2619839" cy="86113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392 GB RAM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E702A8-3090-486B-BCBE-69878E93B586}"/>
              </a:ext>
            </a:extLst>
          </p:cNvPr>
          <p:cNvSpPr/>
          <p:nvPr/>
        </p:nvSpPr>
        <p:spPr>
          <a:xfrm>
            <a:off x="7383625" y="4259765"/>
            <a:ext cx="2619839" cy="8611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22 </a:t>
            </a:r>
            <a:r>
              <a:rPr lang="es-PE" err="1"/>
              <a:t>TiB</a:t>
            </a:r>
            <a:r>
              <a:rPr lang="es-PE"/>
              <a:t> SDD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CCE31-78E6-426D-A0D7-9AA3E344D5BD}"/>
              </a:ext>
            </a:extLst>
          </p:cNvPr>
          <p:cNvSpPr/>
          <p:nvPr/>
        </p:nvSpPr>
        <p:spPr>
          <a:xfrm>
            <a:off x="7383625" y="3243244"/>
            <a:ext cx="2619839" cy="86113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>
                <a:ea typeface="Calibri"/>
                <a:cs typeface="Calibri"/>
              </a:rPr>
              <a:t>$ 2 596.21</a:t>
            </a:r>
            <a:endParaRPr lang="es-PE"/>
          </a:p>
          <a:p>
            <a:pPr algn="ctr"/>
            <a:r>
              <a:rPr lang="es-PE"/>
              <a:t>Facturación</a:t>
            </a:r>
            <a:endParaRPr lang="es-P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59961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ARPI085-B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ARPI077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ARPI065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ARPI060-A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ARPI267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ARPI059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ARPI043-AB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ARPI235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ARPI021-2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ARPI001-2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223797" y="609961"/>
            <a:ext cx="358045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40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D3E9D9-C167-45B4-B779-C44B88997D66}"/>
              </a:ext>
            </a:extLst>
          </p:cNvPr>
          <p:cNvSpPr/>
          <p:nvPr/>
        </p:nvSpPr>
        <p:spPr>
          <a:xfrm>
            <a:off x="4452398" y="4219032"/>
            <a:ext cx="2619839" cy="86113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/>
              <a:t>$ 2 596.21 + IGV 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E4642A2-52B2-46D9-A47E-63AC9CB5347D}"/>
              </a:ext>
            </a:extLst>
          </p:cNvPr>
          <p:cNvSpPr txBox="1">
            <a:spLocks/>
          </p:cNvSpPr>
          <p:nvPr/>
        </p:nvSpPr>
        <p:spPr>
          <a:xfrm>
            <a:off x="4223797" y="5193913"/>
            <a:ext cx="3077039" cy="355581"/>
          </a:xfrm>
          <a:prstGeom prst="rect">
            <a:avLst/>
          </a:prstGeom>
        </p:spPr>
        <p:txBody>
          <a:bodyPr vert="horz" wrap="square" lIns="108745" tIns="54373" rIns="108745" bIns="54373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80000"/>
            </a:pPr>
            <a:r>
              <a:rPr lang="es-PE" sz="1200" b="1">
                <a:latin typeface="Montserrat"/>
              </a:rPr>
              <a:t> RPA PRD</a:t>
            </a:r>
            <a:endParaRPr lang="es-MX" sz="1200" b="1">
              <a:latin typeface="Montserra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1F2E780-FA88-41C7-B2B5-14815B3F82E7}"/>
              </a:ext>
            </a:extLst>
          </p:cNvPr>
          <p:cNvSpPr>
            <a:spLocks/>
          </p:cNvSpPr>
          <p:nvPr/>
        </p:nvSpPr>
        <p:spPr bwMode="auto">
          <a:xfrm>
            <a:off x="942511" y="1744930"/>
            <a:ext cx="1112484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defTabSz="2286000">
              <a:lnSpc>
                <a:spcPts val="4000"/>
              </a:lnSpc>
            </a:pPr>
            <a:r>
              <a:rPr lang="en-US" sz="3000" b="1" spc="250">
                <a:solidFill>
                  <a:srgbClr val="263E83"/>
                </a:solidFill>
                <a:latin typeface="Montserrat" panose="00000500000000000000" pitchFamily="50" charset="0"/>
                <a:ea typeface="Lato Black" charset="0"/>
                <a:cs typeface="Lato Black" charset="0"/>
                <a:sym typeface="Bebas Neue" charset="0"/>
              </a:rPr>
              <a:t>#IBK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B40FA0A-C0AE-4441-86D0-DF849DB0E6D1}"/>
              </a:ext>
            </a:extLst>
          </p:cNvPr>
          <p:cNvSpPr txBox="1">
            <a:spLocks/>
          </p:cNvSpPr>
          <p:nvPr/>
        </p:nvSpPr>
        <p:spPr>
          <a:xfrm>
            <a:off x="942510" y="2180822"/>
            <a:ext cx="7198653" cy="3965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_tradnl" sz="1400">
                <a:solidFill>
                  <a:srgbClr val="263E83"/>
                </a:solidFill>
                <a:latin typeface="Montserrat" pitchFamily="2" charset="77"/>
                <a:ea typeface="Lato Light" charset="0"/>
                <a:cs typeface="Lato Light" charset="0"/>
              </a:rPr>
              <a:t>Cuenta: </a:t>
            </a:r>
            <a:r>
              <a:rPr lang="es-MX" sz="1400" i="1" err="1">
                <a:latin typeface="Montserrat" pitchFamily="2" charset="77"/>
              </a:rPr>
              <a:t>interbankpe-rpaprd</a:t>
            </a:r>
            <a:endParaRPr lang="es-ES_tradnl" sz="1400">
              <a:solidFill>
                <a:srgbClr val="263E83"/>
              </a:solidFill>
              <a:latin typeface="Montserrat" pitchFamily="2" charset="77"/>
              <a:ea typeface="Lato Light" charset="0"/>
              <a:cs typeface="Lato Light" charset="0"/>
            </a:endParaRPr>
          </a:p>
        </p:txBody>
      </p:sp>
      <p:pic>
        <p:nvPicPr>
          <p:cNvPr id="1026" name="Picture 2" descr="Huawei Cloud - NW Consulting Services">
            <a:extLst>
              <a:ext uri="{FF2B5EF4-FFF2-40B4-BE49-F238E27FC236}">
                <a16:creationId xmlns:a16="http://schemas.microsoft.com/office/drawing/2014/main" id="{8468E54F-A918-402A-A83E-18A7BA5C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4" y="1753351"/>
            <a:ext cx="2324100" cy="4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129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ARPI001-1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ARPI025.ABC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ARPI020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ARPI024.4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ARPI051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ARPI183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ARPI186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ARPI062.2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ARPI204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ARPI021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8655" y="697673"/>
            <a:ext cx="3274276" cy="538601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s-ES_tradnl" sz="3200" b="1" spc="200">
                <a:solidFill>
                  <a:srgbClr val="263E83"/>
                </a:solidFill>
                <a:latin typeface="Montserrat" panose="00000500000000000000" pitchFamily="50" charset="0"/>
                <a:ea typeface="Lato" charset="0"/>
                <a:cs typeface="Lato" charset="0"/>
              </a:rPr>
              <a:t>Conclusiones</a:t>
            </a:r>
          </a:p>
        </p:txBody>
      </p:sp>
      <p:pic>
        <p:nvPicPr>
          <p:cNvPr id="22" name="Marcador de posición de imagen 21" descr="Imagen que contiene interior, persona, monitor, pantalla&#10;&#10;Descripción generada automáticamente">
            <a:extLst>
              <a:ext uri="{FF2B5EF4-FFF2-40B4-BE49-F238E27FC236}">
                <a16:creationId xmlns:a16="http://schemas.microsoft.com/office/drawing/2014/main" id="{16D88A96-19AC-0A49-B903-64A1E55A2B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6" r="34906"/>
          <a:stretch>
            <a:fillRect/>
          </a:stretch>
        </p:blipFill>
        <p:spPr/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97044D-0FCD-1B43-AC1B-4EE524F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68" y="1368682"/>
            <a:ext cx="730800" cy="730800"/>
          </a:xfrm>
          <a:prstGeom prst="rect">
            <a:avLst/>
          </a:prstGeom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8EDD2D49-97C0-4843-924B-A25DFA51E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743" y="124588"/>
            <a:ext cx="1088009" cy="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ARPI161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ARPI074-ARPI078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ARPI067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ARPI181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ARPI110.BC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ARPI202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ARPI098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ARPI232-ARPI233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ARPI062.1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ecs-qemu-Converter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2712356" y="-3434260"/>
            <a:ext cx="6904810" cy="6904808"/>
          </a:xfrm>
          <a:prstGeom prst="ellipse">
            <a:avLst/>
          </a:prstGeom>
          <a:noFill/>
          <a:ln w="12700">
            <a:solidFill>
              <a:srgbClr val="00B6F1">
                <a:alpha val="20000"/>
              </a:srgb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Shape 3614"/>
          <p:cNvSpPr/>
          <p:nvPr/>
        </p:nvSpPr>
        <p:spPr>
          <a:xfrm>
            <a:off x="5638800" y="-439056"/>
            <a:ext cx="914400" cy="91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B6F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6762" y="831203"/>
            <a:ext cx="2858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solidFill>
                  <a:srgbClr val="263E83"/>
                </a:solidFill>
                <a:latin typeface="Montserrat" panose="00000500000000000000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GRACIAS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638800" y="3077206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6F1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069176" y="1641741"/>
            <a:ext cx="4053648" cy="59346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s-ES_tradnl" sz="1100">
                <a:solidFill>
                  <a:schemeClr val="tx1">
                    <a:alpha val="50000"/>
                  </a:schemeClr>
                </a:solidFill>
                <a:latin typeface="Montserrat Light" panose="00000400000000000000" pitchFamily="50" charset="0"/>
                <a:ea typeface="Lato Light" charset="0"/>
                <a:cs typeface="Lato Light" charset="0"/>
              </a:rPr>
              <a:t>AV. LA ENCALADA NRO. 1420 INT. 902 URB. LIMA - SANTIAGO DE SURCO 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32921" y="2796924"/>
            <a:ext cx="2849025" cy="3528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+51 980668826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0137" y="2467723"/>
            <a:ext cx="1221809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r"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Teléfono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5BEE84-CBB8-4B45-9467-86FD5E0CBA55}"/>
              </a:ext>
            </a:extLst>
          </p:cNvPr>
          <p:cNvGrpSpPr/>
          <p:nvPr/>
        </p:nvGrpSpPr>
        <p:grpSpPr>
          <a:xfrm>
            <a:off x="2513841" y="1133408"/>
            <a:ext cx="914400" cy="914400"/>
            <a:chOff x="1750666" y="1113557"/>
            <a:chExt cx="914400" cy="914400"/>
          </a:xfrm>
        </p:grpSpPr>
        <p:sp>
          <p:nvSpPr>
            <p:cNvPr id="5" name="Oval 4"/>
            <p:cNvSpPr/>
            <p:nvPr/>
          </p:nvSpPr>
          <p:spPr bwMode="auto">
            <a:xfrm>
              <a:off x="1750666" y="1113557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B6F1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702"/>
            <p:cNvSpPr/>
            <p:nvPr/>
          </p:nvSpPr>
          <p:spPr>
            <a:xfrm>
              <a:off x="1979266" y="1342157"/>
              <a:ext cx="457200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7" y="20482"/>
                    <a:pt x="14661" y="20215"/>
                  </a:cubicBezTo>
                  <a:cubicBezTo>
                    <a:pt x="14607" y="20190"/>
                    <a:pt x="14553" y="20169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0"/>
                    <a:pt x="4887" y="1296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4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7"/>
                    <a:pt x="7168" y="7230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8"/>
                  </a:cubicBezTo>
                  <a:cubicBezTo>
                    <a:pt x="11538" y="14478"/>
                    <a:pt x="11552" y="14488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1" y="14839"/>
                    <a:pt x="14297" y="14479"/>
                  </a:cubicBezTo>
                  <a:cubicBezTo>
                    <a:pt x="14316" y="14463"/>
                    <a:pt x="14335" y="14445"/>
                    <a:pt x="14352" y="14427"/>
                  </a:cubicBezTo>
                  <a:lnTo>
                    <a:pt x="15452" y="13320"/>
                  </a:lnTo>
                  <a:cubicBezTo>
                    <a:pt x="15529" y="13272"/>
                    <a:pt x="15611" y="13247"/>
                    <a:pt x="15697" y="13247"/>
                  </a:cubicBezTo>
                  <a:cubicBezTo>
                    <a:pt x="15874" y="13247"/>
                    <a:pt x="15991" y="13337"/>
                    <a:pt x="16044" y="13391"/>
                  </a:cubicBezTo>
                  <a:cubicBezTo>
                    <a:pt x="16073" y="13419"/>
                    <a:pt x="16104" y="13446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5"/>
                    <a:pt x="20374" y="16762"/>
                  </a:cubicBezTo>
                  <a:cubicBezTo>
                    <a:pt x="20426" y="16794"/>
                    <a:pt x="20449" y="16816"/>
                    <a:pt x="20461" y="16827"/>
                  </a:cubicBezTo>
                  <a:cubicBezTo>
                    <a:pt x="20515" y="16881"/>
                    <a:pt x="20605" y="16998"/>
                    <a:pt x="20605" y="17174"/>
                  </a:cubicBezTo>
                  <a:cubicBezTo>
                    <a:pt x="20605" y="17208"/>
                    <a:pt x="20607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7" y="17174"/>
                  </a:moveTo>
                  <a:cubicBezTo>
                    <a:pt x="21587" y="16768"/>
                    <a:pt x="21422" y="16399"/>
                    <a:pt x="21155" y="16133"/>
                  </a:cubicBezTo>
                  <a:cubicBezTo>
                    <a:pt x="21077" y="16054"/>
                    <a:pt x="20988" y="15988"/>
                    <a:pt x="20894" y="15930"/>
                  </a:cubicBezTo>
                  <a:lnTo>
                    <a:pt x="16738" y="12697"/>
                  </a:lnTo>
                  <a:cubicBezTo>
                    <a:pt x="16472" y="12430"/>
                    <a:pt x="16104" y="12265"/>
                    <a:pt x="15697" y="12265"/>
                  </a:cubicBezTo>
                  <a:cubicBezTo>
                    <a:pt x="15365" y="12265"/>
                    <a:pt x="15061" y="12380"/>
                    <a:pt x="14815" y="12567"/>
                  </a:cubicBezTo>
                  <a:lnTo>
                    <a:pt x="13656" y="13736"/>
                  </a:lnTo>
                  <a:lnTo>
                    <a:pt x="13652" y="13733"/>
                  </a:lnTo>
                  <a:cubicBezTo>
                    <a:pt x="13473" y="13934"/>
                    <a:pt x="13215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4"/>
                    <a:pt x="12101" y="13674"/>
                  </a:cubicBezTo>
                  <a:cubicBezTo>
                    <a:pt x="10497" y="12510"/>
                    <a:pt x="9076" y="11109"/>
                    <a:pt x="7914" y="9503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8"/>
                    <a:pt x="7660" y="8101"/>
                    <a:pt x="7871" y="7920"/>
                  </a:cubicBezTo>
                  <a:lnTo>
                    <a:pt x="7870" y="7918"/>
                  </a:lnTo>
                  <a:lnTo>
                    <a:pt x="9024" y="6773"/>
                  </a:lnTo>
                  <a:cubicBezTo>
                    <a:pt x="9211" y="6528"/>
                    <a:pt x="9325" y="6225"/>
                    <a:pt x="9325" y="5891"/>
                  </a:cubicBezTo>
                  <a:cubicBezTo>
                    <a:pt x="9325" y="5484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1"/>
                  </a:cubicBezTo>
                  <a:cubicBezTo>
                    <a:pt x="5192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4"/>
                    <a:pt x="183" y="6688"/>
                    <a:pt x="499" y="7356"/>
                  </a:cubicBezTo>
                  <a:lnTo>
                    <a:pt x="482" y="7372"/>
                  </a:lnTo>
                  <a:cubicBezTo>
                    <a:pt x="3435" y="13255"/>
                    <a:pt x="8343" y="18164"/>
                    <a:pt x="14224" y="21118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80"/>
                    <a:pt x="21594" y="17177"/>
                    <a:pt x="21594" y="17174"/>
                  </a:cubicBezTo>
                  <a:cubicBezTo>
                    <a:pt x="21594" y="17174"/>
                    <a:pt x="21587" y="17174"/>
                    <a:pt x="21587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3" y="10309"/>
                    <a:pt x="16692" y="10090"/>
                    <a:pt x="16692" y="9819"/>
                  </a:cubicBezTo>
                  <a:cubicBezTo>
                    <a:pt x="16692" y="7108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1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1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rgbClr val="00B6F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05935" y="4357698"/>
            <a:ext cx="1180131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Website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676581" y="2796924"/>
            <a:ext cx="2920020" cy="34653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jaylli.arteaga@distral.com.pe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76581" y="2467723"/>
            <a:ext cx="987771" cy="274434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>
              <a:lnSpc>
                <a:spcPts val="1340"/>
              </a:lnSpc>
            </a:pPr>
            <a:r>
              <a:rPr lang="es-ES_tradnl" b="1">
                <a:solidFill>
                  <a:srgbClr val="263E83"/>
                </a:solidFill>
                <a:latin typeface="Montserrat SemiBold" pitchFamily="2" charset="77"/>
                <a:ea typeface="Lato Black" charset="0"/>
                <a:cs typeface="Lato Black" charset="0"/>
              </a:rPr>
              <a:t>Correo</a:t>
            </a:r>
          </a:p>
        </p:txBody>
      </p:sp>
      <p:sp>
        <p:nvSpPr>
          <p:cNvPr id="20" name="Shape 3717">
            <a:extLst>
              <a:ext uri="{FF2B5EF4-FFF2-40B4-BE49-F238E27FC236}">
                <a16:creationId xmlns:a16="http://schemas.microsoft.com/office/drawing/2014/main" id="{CE22A60D-FF0D-4F4C-81AB-F86CBB0F21A3}"/>
              </a:ext>
            </a:extLst>
          </p:cNvPr>
          <p:cNvSpPr>
            <a:spLocks noChangeAspect="1"/>
          </p:cNvSpPr>
          <p:nvPr/>
        </p:nvSpPr>
        <p:spPr>
          <a:xfrm>
            <a:off x="5867400" y="3305806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B6F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A51C908-60DA-1F4D-AD46-FB283195407F}"/>
              </a:ext>
            </a:extLst>
          </p:cNvPr>
          <p:cNvGrpSpPr/>
          <p:nvPr/>
        </p:nvGrpSpPr>
        <p:grpSpPr>
          <a:xfrm>
            <a:off x="8822626" y="1133408"/>
            <a:ext cx="914400" cy="914400"/>
            <a:chOff x="8909295" y="1192580"/>
            <a:chExt cx="914400" cy="914400"/>
          </a:xfrm>
        </p:grpSpPr>
        <p:sp>
          <p:nvSpPr>
            <p:cNvPr id="12" name="Oval 11"/>
            <p:cNvSpPr/>
            <p:nvPr/>
          </p:nvSpPr>
          <p:spPr bwMode="auto">
            <a:xfrm>
              <a:off x="8909295" y="119258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B6F1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64D07DB-584C-6C49-A5BF-9E220D21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777" y="1416783"/>
              <a:ext cx="475436" cy="457200"/>
            </a:xfrm>
            <a:prstGeom prst="rect">
              <a:avLst/>
            </a:prstGeom>
          </p:spPr>
        </p:pic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59A11C0A-5325-2E4C-89A0-9E9F14B4C154}"/>
              </a:ext>
            </a:extLst>
          </p:cNvPr>
          <p:cNvSpPr txBox="1">
            <a:spLocks/>
          </p:cNvSpPr>
          <p:nvPr/>
        </p:nvSpPr>
        <p:spPr>
          <a:xfrm>
            <a:off x="4671488" y="4625724"/>
            <a:ext cx="2849025" cy="34807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0"/>
              </a:lnSpc>
            </a:pPr>
            <a:r>
              <a:rPr lang="es-ES_tradnl" sz="1400">
                <a:solidFill>
                  <a:schemeClr val="tx1">
                    <a:alpha val="50000"/>
                  </a:schemeClr>
                </a:solidFill>
                <a:latin typeface="Montserrat" pitchFamily="2" charset="77"/>
                <a:ea typeface="Lato Light" charset="0"/>
                <a:cs typeface="Lato Light" charset="0"/>
              </a:rPr>
              <a:t>distral.com.pe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A97493A-FE4C-7441-66F0-6E8E78632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299" y="5601862"/>
            <a:ext cx="1678258" cy="6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ARPI230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ARPI035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ARPI-UAT-322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680716" y="338328"/>
            <a:ext cx="6830568" cy="65836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4000" b="1">
                <a:solidFill>
                  <a:srgbClr val="263E83"/>
                </a:solidFill>
                <a:latin typeface="Montserrat"/>
              </a:defRPr>
            </a:pPr>
            <a:r>
              <a:t>Reportes de operación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752" y="996695"/>
            <a:ext cx="6830568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ctr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44546A"/>
                </a:solidFill>
                <a:latin typeface="Montserrat"/>
              </a:defRPr>
            </a:pPr>
            <a:r>
              <a:t>Terminal: ARPI247</a:t>
            </a:r>
          </a:p>
        </p:txBody>
      </p:sp>
      <p:pic>
        <p:nvPicPr>
          <p:cNvPr id="4" name="Picture 3" descr="cpu_uti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91056"/>
            <a:ext cx="3657600" cy="2743200"/>
          </a:xfrm>
          <a:prstGeom prst="rect">
            <a:avLst/>
          </a:prstGeom>
        </p:spPr>
      </p:pic>
      <p:pic>
        <p:nvPicPr>
          <p:cNvPr id="5" name="Picture 4" descr="mem_uti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48" y="1591056"/>
            <a:ext cx="3657600" cy="2743200"/>
          </a:xfrm>
          <a:prstGeom prst="rect">
            <a:avLst/>
          </a:prstGeom>
        </p:spPr>
      </p:pic>
      <p:pic>
        <p:nvPicPr>
          <p:cNvPr id="6" name="Picture 5" descr="disk_util_inband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3886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142</Words>
  <Application>Microsoft Office PowerPoint</Application>
  <PresentationFormat>Panorámica</PresentationFormat>
  <Paragraphs>48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Montserrat SemiBold</vt:lpstr>
      <vt:lpstr>Calibri</vt:lpstr>
      <vt:lpstr>Montserrat</vt:lpstr>
      <vt:lpstr>Montserrat Light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Miko ben</dc:creator>
  <cp:lastModifiedBy>u201723059 (Sanchez Morales, Deyvidyorch Baldomero)</cp:lastModifiedBy>
  <cp:revision>7</cp:revision>
  <dcterms:created xsi:type="dcterms:W3CDTF">2017-02-11T00:59:39Z</dcterms:created>
  <dcterms:modified xsi:type="dcterms:W3CDTF">2023-11-25T20:46:35Z</dcterms:modified>
</cp:coreProperties>
</file>